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 Medium" charset="1" panose="00000600000000000000"/>
      <p:regular r:id="rId10"/>
    </p:embeddedFont>
    <p:embeddedFont>
      <p:font typeface="Cormorant Garamond Medium Bold" charset="1" panose="00000700000000000000"/>
      <p:regular r:id="rId11"/>
    </p:embeddedFont>
    <p:embeddedFont>
      <p:font typeface="Cormorant Garamond Medium Italics" charset="1" panose="00000600000000000000"/>
      <p:regular r:id="rId12"/>
    </p:embeddedFont>
    <p:embeddedFont>
      <p:font typeface="Cormorant Garamond Medium Bold Italics" charset="1" panose="00000700000000000000"/>
      <p:regular r:id="rId13"/>
    </p:embeddedFont>
    <p:embeddedFont>
      <p:font typeface="Cormorant SC Medium" charset="1" panose="00000600000000000000"/>
      <p:regular r:id="rId14"/>
    </p:embeddedFont>
    <p:embeddedFont>
      <p:font typeface="Cormorant SC Medium Bold" charset="1" panose="00000700000000000000"/>
      <p:regular r:id="rId15"/>
    </p:embeddedFont>
    <p:embeddedFont>
      <p:font typeface="Lato" charset="1" panose="020F0502020204030203"/>
      <p:regular r:id="rId16"/>
    </p:embeddedFont>
    <p:embeddedFont>
      <p:font typeface="Lato Bold" charset="1" panose="020F0502020204030203"/>
      <p:regular r:id="rId17"/>
    </p:embeddedFont>
    <p:embeddedFont>
      <p:font typeface="Lato Italics" charset="1" panose="020F0502020204030203"/>
      <p:regular r:id="rId18"/>
    </p:embeddedFont>
    <p:embeddedFont>
      <p:font typeface="Lato Bold Italics" charset="1" panose="020F050202020403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sv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20.sv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svg" Type="http://schemas.openxmlformats.org/officeDocument/2006/relationships/image"/><Relationship Id="rId4" Target="../media/image2.sv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svg" Type="http://schemas.openxmlformats.org/officeDocument/2006/relationships/image"/><Relationship Id="rId4" Target="../media/image2.svg" Type="http://schemas.openxmlformats.org/officeDocument/2006/relationships/image"/><Relationship Id="rId5" Target="../media/image6.svg" Type="http://schemas.openxmlformats.org/officeDocument/2006/relationships/image"/><Relationship Id="rId6" Target="../media/image7.sv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415598"/>
            <a:ext cx="16353858" cy="311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5"/>
              </a:lnSpc>
            </a:pPr>
            <a:r>
              <a:rPr lang="en-US" sz="11481">
                <a:solidFill>
                  <a:srgbClr val="F5F5EF"/>
                </a:solidFill>
                <a:latin typeface="Cormorant SC Medium"/>
              </a:rPr>
              <a:t>MODELOS Y TEORÍAS EN LA CIENCIA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57192" y="8331020"/>
            <a:ext cx="10096874" cy="132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3138" spc="62">
                <a:solidFill>
                  <a:srgbClr val="F5F5EF"/>
                </a:solidFill>
                <a:latin typeface="Cormorant Garamond Medium Italics"/>
              </a:rPr>
              <a:t>Semillero de Modelamiento y Simulación de Fenomenos Complejos.</a:t>
            </a:r>
          </a:p>
          <a:p>
            <a:pPr algn="ctr">
              <a:lnSpc>
                <a:spcPts val="3452"/>
              </a:lnSpc>
            </a:pPr>
            <a:r>
              <a:rPr lang="en-US" sz="3138" spc="62">
                <a:solidFill>
                  <a:srgbClr val="F5F5EF"/>
                </a:solidFill>
                <a:latin typeface="Cormorant Garamond Medium Italics"/>
              </a:rPr>
              <a:t>Programa de Matematicas Aplicadas y Ciencias de la Computación.</a:t>
            </a:r>
          </a:p>
          <a:p>
            <a:pPr algn="ctr">
              <a:lnSpc>
                <a:spcPts val="3452"/>
              </a:lnSpc>
              <a:spcBef>
                <a:spcPct val="0"/>
              </a:spcBef>
            </a:pPr>
            <a:r>
              <a:rPr lang="en-US" sz="3138" spc="62">
                <a:solidFill>
                  <a:srgbClr val="F5F5EF"/>
                </a:solidFill>
                <a:latin typeface="Cormorant Garamond Medium Italics"/>
              </a:rPr>
              <a:t>Escuela de Ingenieria, Ciencia y Tecnologia.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14177670" y="5119300"/>
            <a:ext cx="7069157" cy="315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9"/>
              </a:lnSpc>
              <a:spcBef>
                <a:spcPct val="0"/>
              </a:spcBef>
            </a:pPr>
            <a:r>
              <a:rPr lang="en-US" sz="2257">
                <a:solidFill>
                  <a:srgbClr val="FFFFFF"/>
                </a:solidFill>
                <a:latin typeface="Lato"/>
              </a:rPr>
              <a:t>Universidad del Rosario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26396" t="0" r="21839" b="0"/>
          <a:stretch>
            <a:fillRect/>
          </a:stretch>
        </p:blipFill>
        <p:spPr>
          <a:xfrm flipH="false" flipV="false" rot="0">
            <a:off x="1384752" y="948526"/>
            <a:ext cx="4987686" cy="607031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325636" y="2952890"/>
            <a:ext cx="12782710" cy="356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83"/>
              </a:lnSpc>
              <a:spcBef>
                <a:spcPct val="0"/>
              </a:spcBef>
            </a:pPr>
            <a:r>
              <a:rPr lang="en-US" sz="6650">
                <a:solidFill>
                  <a:srgbClr val="F5F5EF"/>
                </a:solidFill>
                <a:latin typeface="Cormorant SC Medium"/>
              </a:rPr>
              <a:t>¿por qué el modelo heliocéntrico reemplazó tan rápidamente al sistema ptolomeico ?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87737" y="837411"/>
            <a:ext cx="1031252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32871" y="1028700"/>
            <a:ext cx="10222258" cy="7651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02056" y="2163217"/>
            <a:ext cx="14883888" cy="52531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23341" y="5547968"/>
            <a:ext cx="13216423" cy="591134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5400000">
            <a:off x="14395666" y="5398610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723341" y="2742882"/>
            <a:ext cx="13595704" cy="31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1"/>
              </a:lnSpc>
            </a:pPr>
            <a:r>
              <a:rPr lang="en-US" sz="8922">
                <a:solidFill>
                  <a:srgbClr val="FFFFFF"/>
                </a:solidFill>
                <a:latin typeface="Cormorant SC Medium"/>
              </a:rPr>
              <a:t>conclusiones del modelo de kepler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683666" y="1321979"/>
            <a:ext cx="2920668" cy="292798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819762" y="5017425"/>
            <a:ext cx="12648477" cy="303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6000"/>
              </a:lnSpc>
              <a:buFont typeface="Arial"/>
              <a:buChar char="•"/>
            </a:pPr>
            <a:r>
              <a:rPr lang="en-US" sz="6000">
                <a:solidFill>
                  <a:srgbClr val="F5F5EF"/>
                </a:solidFill>
                <a:latin typeface="Cormorant SC Medium"/>
              </a:rPr>
              <a:t>Si dos modelos son iguales en elegancia y simpleza,  será preferido aquel que tenga la mejor cuenta cuantitativa.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960332" y="1479640"/>
            <a:ext cx="2901882" cy="289825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087034" y="5017425"/>
            <a:ext cx="12648477" cy="303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5F5EF"/>
                </a:solidFill>
                <a:latin typeface="Cormorant SC Medium"/>
              </a:rPr>
              <a:t>2.  La predicción de los modelos de copernico y kepler no pueden diferenciarse por interpretación verbal solamente. 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29420" y="5909105"/>
            <a:ext cx="4943718" cy="494371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705" y="808216"/>
            <a:ext cx="2253827" cy="288232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83856" y="3461937"/>
            <a:ext cx="9320288" cy="199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13"/>
              </a:lnSpc>
            </a:pPr>
            <a:r>
              <a:rPr lang="en-US" sz="11580">
                <a:solidFill>
                  <a:srgbClr val="FFFFFF"/>
                </a:solidFill>
                <a:latin typeface="Cormorant SC Medium"/>
              </a:rPr>
              <a:t>REFLEXIONES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5400000">
            <a:off x="14391106" y="4994142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5571" y="6697801"/>
            <a:ext cx="3882340" cy="256049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367744" y="1324576"/>
            <a:ext cx="13552511" cy="685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45396" indent="-522698" lvl="1">
              <a:lnSpc>
                <a:spcPts val="6778"/>
              </a:lnSpc>
              <a:buFont typeface="Arial"/>
              <a:buChar char="•"/>
            </a:pPr>
            <a:r>
              <a:rPr lang="en-US" sz="4842">
                <a:solidFill>
                  <a:srgbClr val="FFFFFF"/>
                </a:solidFill>
                <a:latin typeface="Cormorant SC Medium"/>
              </a:rPr>
              <a:t>La información nunca habla por si misma si no que requiere un modelo para ser entendida y explicada.</a:t>
            </a:r>
          </a:p>
          <a:p>
            <a:pPr algn="ctr">
              <a:lnSpc>
                <a:spcPts val="6778"/>
              </a:lnSpc>
            </a:pPr>
          </a:p>
          <a:p>
            <a:pPr algn="ctr">
              <a:lnSpc>
                <a:spcPts val="6778"/>
              </a:lnSpc>
            </a:pPr>
            <a:r>
              <a:rPr lang="en-US" sz="4842">
                <a:solidFill>
                  <a:srgbClr val="FFFFFF"/>
                </a:solidFill>
                <a:latin typeface="Cormorant SC Medium"/>
              </a:rPr>
              <a:t>2. La teorización verbal por si sola no puede sustituir al analísis cuantitativo.</a:t>
            </a:r>
          </a:p>
          <a:p>
            <a:pPr algn="ctr">
              <a:lnSpc>
                <a:spcPts val="6778"/>
              </a:lnSpc>
            </a:pPr>
          </a:p>
          <a:p>
            <a:pPr algn="ctr">
              <a:lnSpc>
                <a:spcPts val="677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5400000">
            <a:off x="14391106" y="4994142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5571" y="6697801"/>
            <a:ext cx="3882340" cy="256049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76741" y="1324576"/>
            <a:ext cx="13552511" cy="685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4842">
                <a:solidFill>
                  <a:srgbClr val="FFFFFF"/>
                </a:solidFill>
                <a:latin typeface="Cormorant SC Medium"/>
              </a:rPr>
              <a:t>3. Siempre encontraremos diferentes modelos alternativos, pero debemos escoger entre uno de ellos.</a:t>
            </a:r>
          </a:p>
          <a:p>
            <a:pPr algn="ctr">
              <a:lnSpc>
                <a:spcPts val="6778"/>
              </a:lnSpc>
            </a:pPr>
          </a:p>
          <a:p>
            <a:pPr algn="ctr">
              <a:lnSpc>
                <a:spcPts val="6778"/>
              </a:lnSpc>
            </a:pPr>
            <a:r>
              <a:rPr lang="en-US" sz="4842">
                <a:solidFill>
                  <a:srgbClr val="FFFFFF"/>
                </a:solidFill>
                <a:latin typeface="Cormorant SC Medium"/>
              </a:rPr>
              <a:t>4. La selección de un modelo se basa en la evaluación cuantitativa y el juicio intelectual</a:t>
            </a:r>
          </a:p>
          <a:p>
            <a:pPr algn="ctr">
              <a:lnSpc>
                <a:spcPts val="6778"/>
              </a:lnSpc>
            </a:pPr>
          </a:p>
          <a:p>
            <a:pPr algn="ctr">
              <a:lnSpc>
                <a:spcPts val="677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26396" t="0" r="21839" b="0"/>
          <a:stretch>
            <a:fillRect/>
          </a:stretch>
        </p:blipFill>
        <p:spPr>
          <a:xfrm flipH="false" flipV="false" rot="0">
            <a:off x="1384752" y="948526"/>
            <a:ext cx="4987686" cy="607031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878595" y="3062907"/>
            <a:ext cx="13186649" cy="342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52"/>
              </a:lnSpc>
              <a:spcBef>
                <a:spcPct val="0"/>
              </a:spcBef>
            </a:pPr>
            <a:r>
              <a:rPr lang="en-US" sz="12621">
                <a:solidFill>
                  <a:srgbClr val="F5F5EF"/>
                </a:solidFill>
                <a:latin typeface="Cormorant SC Medium"/>
              </a:rPr>
              <a:t>¿Cómo funciona la mente humana?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1565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6346157" y="3269904"/>
            <a:ext cx="4660496" cy="361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83487" indent="-741744" lvl="1">
              <a:lnSpc>
                <a:spcPts val="9619"/>
              </a:lnSpc>
              <a:buFont typeface="Arial"/>
              <a:buChar char="•"/>
            </a:pPr>
            <a:r>
              <a:rPr lang="en-US" sz="6871">
                <a:solidFill>
                  <a:srgbClr val="FFFFFF"/>
                </a:solidFill>
                <a:latin typeface="Cormorant Garamond Medium"/>
              </a:rPr>
              <a:t>Describir</a:t>
            </a:r>
          </a:p>
          <a:p>
            <a:pPr algn="ctr" marL="1483487" indent="-741744" lvl="1">
              <a:lnSpc>
                <a:spcPts val="9619"/>
              </a:lnSpc>
              <a:buFont typeface="Arial"/>
              <a:buChar char="•"/>
            </a:pPr>
            <a:r>
              <a:rPr lang="en-US" sz="6871">
                <a:solidFill>
                  <a:srgbClr val="FFFFFF"/>
                </a:solidFill>
                <a:latin typeface="Cormorant Garamond Medium"/>
              </a:rPr>
              <a:t>Predecir</a:t>
            </a:r>
          </a:p>
          <a:p>
            <a:pPr algn="ctr" marL="1483488" indent="-741744" lvl="1">
              <a:lnSpc>
                <a:spcPts val="9619"/>
              </a:lnSpc>
              <a:buFont typeface="Arial"/>
              <a:buChar char="•"/>
            </a:pPr>
            <a:r>
              <a:rPr lang="en-US" sz="6871">
                <a:solidFill>
                  <a:srgbClr val="FFFFFF"/>
                </a:solidFill>
                <a:latin typeface="Cormorant Garamond Medium"/>
              </a:rPr>
              <a:t>Explicar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80009">
            <a:off x="6465725" y="4227872"/>
            <a:ext cx="862207" cy="71271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80009">
            <a:off x="6432299" y="5483358"/>
            <a:ext cx="927946" cy="7670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1565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6346157" y="3269904"/>
            <a:ext cx="4660496" cy="361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83487" indent="-741744" lvl="1">
              <a:lnSpc>
                <a:spcPts val="9619"/>
              </a:lnSpc>
              <a:buFont typeface="Arial"/>
              <a:buChar char="•"/>
            </a:pPr>
            <a:r>
              <a:rPr lang="en-US" sz="6871">
                <a:solidFill>
                  <a:srgbClr val="FFFFFF"/>
                </a:solidFill>
                <a:latin typeface="Cormorant Garamond Medium"/>
              </a:rPr>
              <a:t>Describir</a:t>
            </a:r>
          </a:p>
          <a:p>
            <a:pPr algn="ctr" marL="1483487" indent="-741744" lvl="1">
              <a:lnSpc>
                <a:spcPts val="9619"/>
              </a:lnSpc>
              <a:buFont typeface="Arial"/>
              <a:buChar char="•"/>
            </a:pPr>
            <a:r>
              <a:rPr lang="en-US" sz="6871">
                <a:solidFill>
                  <a:srgbClr val="FFFFFF"/>
                </a:solidFill>
                <a:latin typeface="Cormorant Garamond Medium"/>
              </a:rPr>
              <a:t>Predecir</a:t>
            </a:r>
          </a:p>
          <a:p>
            <a:pPr algn="ctr" marL="1483488" indent="-741744" lvl="1">
              <a:lnSpc>
                <a:spcPts val="9619"/>
              </a:lnSpc>
              <a:buFont typeface="Arial"/>
              <a:buChar char="•"/>
            </a:pPr>
            <a:r>
              <a:rPr lang="en-US" sz="6871">
                <a:solidFill>
                  <a:srgbClr val="FFFFFF"/>
                </a:solidFill>
                <a:latin typeface="Cormorant Garamond Medium"/>
              </a:rPr>
              <a:t>Explicar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80009">
            <a:off x="6465725" y="4227872"/>
            <a:ext cx="862207" cy="71271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80009">
            <a:off x="6432299" y="5483358"/>
            <a:ext cx="927946" cy="76705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89506" y="1028700"/>
            <a:ext cx="2941019" cy="411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5020" y="1028700"/>
            <a:ext cx="3882340" cy="2560499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8818725" y="1851434"/>
            <a:ext cx="10111" cy="1204196"/>
          </a:xfrm>
          <a:prstGeom prst="rect">
            <a:avLst/>
          </a:prstGeom>
          <a:solidFill>
            <a:srgbClr val="F5F5EF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1176" t="0" r="672" b="2574"/>
          <a:stretch>
            <a:fillRect/>
          </a:stretch>
        </p:blipFill>
        <p:spPr>
          <a:xfrm flipH="false" flipV="false" rot="0">
            <a:off x="2729296" y="918458"/>
            <a:ext cx="12412654" cy="845008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7730" y="1177480"/>
            <a:ext cx="17032541" cy="68130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65127" y="1639210"/>
            <a:ext cx="3857302" cy="2738685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352167" y="5251869"/>
            <a:ext cx="12648477" cy="228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6000"/>
              </a:lnSpc>
              <a:buFont typeface="Arial"/>
              <a:buChar char="•"/>
            </a:pPr>
            <a:r>
              <a:rPr lang="en-US" sz="6000">
                <a:solidFill>
                  <a:srgbClr val="F5F5EF"/>
                </a:solidFill>
                <a:latin typeface="Cormorant SC Medium"/>
              </a:rPr>
              <a:t>Solo con la ayuda de modelos podemos describir y explicar el movimiento planetario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587822" y="1607822"/>
            <a:ext cx="3112356" cy="307734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819762" y="5257800"/>
            <a:ext cx="12648477" cy="228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5F5EF"/>
                </a:solidFill>
                <a:latin typeface="Cormorant SC Medium"/>
              </a:rPr>
              <a:t>2.  cualquier modelo que explique información, es en si mismo inobservable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7017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661504" y="1416608"/>
            <a:ext cx="2964993" cy="296128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819762" y="5017425"/>
            <a:ext cx="12648477" cy="303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5F5EF"/>
                </a:solidFill>
                <a:latin typeface="Cormorant SC Medium"/>
              </a:rPr>
              <a:t>3. existen (casi siempre) muchos posibles modelos que pueden explicar un conjunto de información dado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4395666" y="4535806"/>
            <a:ext cx="6726370" cy="29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147">
                <a:solidFill>
                  <a:srgbClr val="FFFFFF"/>
                </a:solidFill>
                <a:latin typeface="Lato Bold"/>
              </a:rPr>
              <a:t>Universidad del Rosario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DAEXo9FS-Ho</dc:identifier>
  <dcterms:modified xsi:type="dcterms:W3CDTF">2011-08-01T06:04:30Z</dcterms:modified>
  <cp:revision>1</cp:revision>
  <dc:title>modelos y teorias en la ciencia</dc:title>
</cp:coreProperties>
</file>